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3" r:id="rId25"/>
    <p:sldId id="281" r:id="rId26"/>
    <p:sldId id="282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9045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845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43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30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044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72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7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40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1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0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44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20489F5-528C-44FD-8849-C01B6B6AF461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D39237B-2FAD-4C77-B576-4948B70F0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06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A5B0A-62AA-47E5-84F8-AD3E044C8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239" y="485054"/>
            <a:ext cx="10235379" cy="2387600"/>
          </a:xfrm>
        </p:spPr>
        <p:txBody>
          <a:bodyPr/>
          <a:lstStyle/>
          <a:p>
            <a:r>
              <a:rPr lang="en-US" altLang="zh-CN" dirty="0">
                <a:latin typeface="Bahnschrift SemiBold Condensed" panose="020B0502040204020203" pitchFamily="34" charset="0"/>
              </a:rPr>
              <a:t>Introduction to Rendering in Unity</a:t>
            </a:r>
            <a:endParaRPr lang="zh-CN" alt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778F9A-1836-467F-9B62-599CE06DC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5347"/>
            <a:ext cx="9576618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err="1">
                <a:latin typeface="Bell MT" panose="02020503060305020303" pitchFamily="18" charset="0"/>
              </a:rPr>
              <a:t>LittleRewriter</a:t>
            </a:r>
            <a:endParaRPr lang="en-US" altLang="zh-CN" sz="3200" dirty="0">
              <a:latin typeface="Bell MT" panose="02020503060305020303" pitchFamily="18" charset="0"/>
            </a:endParaRPr>
          </a:p>
          <a:p>
            <a:pPr algn="r"/>
            <a:r>
              <a:rPr lang="en-US" altLang="zh-CN" sz="3200" dirty="0">
                <a:latin typeface="Bell MT" panose="02020503060305020303" pitchFamily="18" charset="0"/>
              </a:rPr>
              <a:t>2021/02/20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83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22938-45D5-4D50-93A0-5DC53B3E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772777-CC33-417C-BDE9-762C4FF61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946C9C-6BC0-4B87-9508-90D1C3107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73" y="279371"/>
            <a:ext cx="6935711" cy="31496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61FB44-2464-4378-A9AC-C3783953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32" y="3429000"/>
            <a:ext cx="6934804" cy="34132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A198C1-822F-4186-AF85-11D061701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59" y="4185658"/>
            <a:ext cx="2496984" cy="16940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C06866-E321-481D-B2FF-296DEFECA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59" y="638534"/>
            <a:ext cx="2359819" cy="16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94084-1F21-42FF-9C05-A590DA57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Microfact</a:t>
            </a:r>
            <a:r>
              <a:rPr lang="en-US" altLang="zh-CN" dirty="0"/>
              <a:t> Material  </a:t>
            </a:r>
            <a:r>
              <a:rPr lang="zh-CN" altLang="en-US" dirty="0"/>
              <a:t>微表面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435121-12D2-43B9-9B79-95DD58BC5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D3F63B-03A7-49E3-A763-7422E28C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49" y="1828800"/>
            <a:ext cx="8940408" cy="48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3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D8247-EE99-4522-AE04-26698CD9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Measurement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7CAFE9-0F26-43E7-958C-21688FBB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1" y="2109240"/>
            <a:ext cx="6618625" cy="43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3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7ED46-4E11-4D43-83F8-FB545EDB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5AFB0-AC01-4AEF-AB6C-CF48FA676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流水线上的可编程阶段</a:t>
            </a:r>
            <a:endParaRPr lang="en-US" altLang="zh-CN" sz="2800" dirty="0"/>
          </a:p>
          <a:p>
            <a:r>
              <a:rPr lang="zh-CN" altLang="en-US" sz="2800" dirty="0"/>
              <a:t>操控</a:t>
            </a:r>
            <a:r>
              <a:rPr lang="en-US" altLang="zh-CN" sz="2800" dirty="0"/>
              <a:t>GPU</a:t>
            </a:r>
            <a:r>
              <a:rPr lang="zh-CN" altLang="en-US" sz="2800" dirty="0"/>
              <a:t>的运行方式</a:t>
            </a:r>
            <a:endParaRPr lang="en-US" altLang="zh-CN" sz="2800" dirty="0"/>
          </a:p>
          <a:p>
            <a:r>
              <a:rPr lang="zh-CN" altLang="en-US" sz="2800" dirty="0"/>
              <a:t>控制渲染细节</a:t>
            </a:r>
          </a:p>
        </p:txBody>
      </p:sp>
    </p:spTree>
    <p:extLst>
      <p:ext uri="{BB962C8B-B14F-4D97-AF65-F5344CB8AC3E}">
        <p14:creationId xmlns:p14="http://schemas.microsoft.com/office/powerpoint/2010/main" val="2685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FB7DD-5434-43CA-883E-E34F041D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Unity Standard Shader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F5D99-BB2F-4143-BD70-5F5C7780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Rendering Mode</a:t>
            </a:r>
          </a:p>
          <a:p>
            <a:r>
              <a:rPr lang="en-US" altLang="zh-CN" sz="2000" dirty="0"/>
              <a:t>Opaque : </a:t>
            </a:r>
            <a:r>
              <a:rPr lang="zh-CN" altLang="en-US" sz="2000" dirty="0"/>
              <a:t>不透明 ，一般固体</a:t>
            </a:r>
            <a:endParaRPr lang="en-US" altLang="zh-CN" sz="2000" dirty="0"/>
          </a:p>
          <a:p>
            <a:r>
              <a:rPr lang="en-US" altLang="zh-CN" sz="2000" dirty="0"/>
              <a:t>Transparent : </a:t>
            </a:r>
            <a:r>
              <a:rPr lang="zh-CN" altLang="en-US" sz="2000" dirty="0"/>
              <a:t>透明，塑料或玻璃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9E4C77-1EC6-4B60-972D-058003A78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50" t="16917" b="69319"/>
          <a:stretch/>
        </p:blipFill>
        <p:spPr>
          <a:xfrm>
            <a:off x="1261872" y="3608439"/>
            <a:ext cx="5763957" cy="2330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A88919-5263-4DCE-8B5A-0FC77D77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146" y="3489479"/>
            <a:ext cx="2629128" cy="25681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64CF7E-B7F9-481A-9C14-2056672B7256}"/>
              </a:ext>
            </a:extLst>
          </p:cNvPr>
          <p:cNvSpPr txBox="1"/>
          <p:nvPr/>
        </p:nvSpPr>
        <p:spPr>
          <a:xfrm>
            <a:off x="7197670" y="6107441"/>
            <a:ext cx="310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透明正方形</a:t>
            </a:r>
            <a:r>
              <a:rPr lang="en-US" altLang="zh-CN" sz="2000" dirty="0"/>
              <a:t>+</a:t>
            </a:r>
            <a:r>
              <a:rPr lang="zh-CN" altLang="en-US" sz="2000" dirty="0"/>
              <a:t>不透明球</a:t>
            </a:r>
          </a:p>
        </p:txBody>
      </p:sp>
    </p:spTree>
    <p:extLst>
      <p:ext uri="{BB962C8B-B14F-4D97-AF65-F5344CB8AC3E}">
        <p14:creationId xmlns:p14="http://schemas.microsoft.com/office/powerpoint/2010/main" val="30178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C5A4B-9D9F-40F3-B811-9466595F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Unity Standard Shader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C80F6-CAD6-44DD-B4A9-39FB71DC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974" y="1828800"/>
            <a:ext cx="3484257" cy="132556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漫反射系数，其实就是基色</a:t>
            </a:r>
            <a:endParaRPr lang="en-US" altLang="zh-CN" sz="2000" dirty="0"/>
          </a:p>
          <a:p>
            <a:r>
              <a:rPr lang="zh-CN" altLang="en-US" sz="2000" dirty="0"/>
              <a:t>只有选择</a:t>
            </a:r>
            <a:r>
              <a:rPr lang="en-US" altLang="zh-CN" sz="2000" dirty="0"/>
              <a:t>Transparent</a:t>
            </a:r>
            <a:r>
              <a:rPr lang="zh-CN" altLang="en-US" sz="2000" dirty="0"/>
              <a:t>的时候，设置透明度才有效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FC6840-D4F2-4A9B-80BF-A324D496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924027"/>
            <a:ext cx="4557155" cy="41608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1991B4-7797-4247-BEE4-C4AA1229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92" y="3429000"/>
            <a:ext cx="2537680" cy="2461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4C9445-FCDE-4B75-84F8-BC6934A0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872" y="3429000"/>
            <a:ext cx="2340665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6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549EA-1ECB-4E1C-8E0F-7E8C6125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Texture </a:t>
            </a:r>
            <a:r>
              <a:rPr lang="zh-CN" altLang="en-US" dirty="0"/>
              <a:t>纹理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61CB9-AF97-4BB5-BE08-AE4C5C0FB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92423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纹理处理了表面信息。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AFF15A-F60C-4062-AD59-79DC0AAB0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3" y="2976104"/>
            <a:ext cx="1806097" cy="27739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2AA6F3-D678-4E88-8E3D-EF3AB3CB3523}"/>
              </a:ext>
            </a:extLst>
          </p:cNvPr>
          <p:cNvSpPr txBox="1"/>
          <p:nvPr/>
        </p:nvSpPr>
        <p:spPr>
          <a:xfrm>
            <a:off x="-48709" y="5795028"/>
            <a:ext cx="310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Albedo Map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7CB35F-9E88-4DDE-A3DF-AB21F28A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31" y="2993758"/>
            <a:ext cx="1714463" cy="27562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D834AF-FAEF-4094-9049-FC59FFD1EFBD}"/>
              </a:ext>
            </a:extLst>
          </p:cNvPr>
          <p:cNvSpPr txBox="1"/>
          <p:nvPr/>
        </p:nvSpPr>
        <p:spPr>
          <a:xfrm>
            <a:off x="2224422" y="5755756"/>
            <a:ext cx="310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Specular Map</a:t>
            </a:r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00D57F-FD72-49D3-9F26-B9651916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628" y="3001381"/>
            <a:ext cx="1570802" cy="27486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50F8F96-E830-46D7-ABFD-C0F1EB8DEA38}"/>
              </a:ext>
            </a:extLst>
          </p:cNvPr>
          <p:cNvSpPr txBox="1"/>
          <p:nvPr/>
        </p:nvSpPr>
        <p:spPr>
          <a:xfrm>
            <a:off x="4376989" y="5800817"/>
            <a:ext cx="310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Normal Map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D906F39-87A6-461A-B1DC-1093E3D64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365" y="2976105"/>
            <a:ext cx="1570802" cy="277391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50B7B20-6CA9-4B7C-956B-78BB3F89DB4B}"/>
              </a:ext>
            </a:extLst>
          </p:cNvPr>
          <p:cNvSpPr txBox="1"/>
          <p:nvPr/>
        </p:nvSpPr>
        <p:spPr>
          <a:xfrm>
            <a:off x="6457726" y="5804045"/>
            <a:ext cx="310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Height Map</a:t>
            </a:r>
            <a:endParaRPr lang="zh-CN" altLang="en-US" sz="20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4469A5A-EFFB-423D-8A1D-D2C95540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101" y="2976105"/>
            <a:ext cx="1582437" cy="277391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305B37-5550-4792-A668-4635C3244448}"/>
              </a:ext>
            </a:extLst>
          </p:cNvPr>
          <p:cNvSpPr txBox="1"/>
          <p:nvPr/>
        </p:nvSpPr>
        <p:spPr>
          <a:xfrm>
            <a:off x="8544279" y="5795028"/>
            <a:ext cx="310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Occlusion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2787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E9366-B181-41B1-8E30-77F072C3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DE79F5-A552-4A02-BF22-6ADAED9BC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9710BE-D30A-4CCC-A99C-AA182C8BB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26" y="266718"/>
            <a:ext cx="9681578" cy="65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8FCC3-8615-401D-A789-8926EDC78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 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14A5D-C1E6-4FB1-AD6E-A6DE1219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058" y="2179723"/>
            <a:ext cx="4292173" cy="400041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为什么是蓝色的？</a:t>
            </a:r>
            <a:endParaRPr lang="en-US" altLang="zh-CN" sz="2400" dirty="0"/>
          </a:p>
          <a:p>
            <a:r>
              <a:rPr lang="zh-CN" altLang="en-US" sz="2400" dirty="0"/>
              <a:t>因为蓝色的</a:t>
            </a:r>
            <a:r>
              <a:rPr lang="en-US" altLang="zh-CN" sz="2400" dirty="0"/>
              <a:t>RGB</a:t>
            </a:r>
            <a:r>
              <a:rPr lang="zh-CN" altLang="en-US" sz="2400" dirty="0"/>
              <a:t>恰好是</a:t>
            </a:r>
            <a:r>
              <a:rPr lang="en-US" altLang="zh-CN" sz="2400" dirty="0"/>
              <a:t>(0,0,1)</a:t>
            </a:r>
          </a:p>
          <a:p>
            <a:r>
              <a:rPr lang="zh-CN" altLang="en-US" sz="2400" dirty="0"/>
              <a:t>而</a:t>
            </a:r>
            <a:r>
              <a:rPr lang="en-US" altLang="zh-CN" sz="2400" dirty="0"/>
              <a:t>(0,0,1)</a:t>
            </a:r>
            <a:r>
              <a:rPr lang="zh-CN" altLang="en-US" sz="2400" dirty="0"/>
              <a:t>表示法线相对于原先来说也是</a:t>
            </a:r>
            <a:r>
              <a:rPr lang="en-US" altLang="zh-CN" sz="2400" dirty="0"/>
              <a:t>(0,0,1)</a:t>
            </a:r>
          </a:p>
          <a:p>
            <a:r>
              <a:rPr lang="zh-CN" altLang="en-US" sz="2400" dirty="0"/>
              <a:t>即这个点是平的。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071ACA-0FC8-4272-8EB1-B040BB80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179723"/>
            <a:ext cx="3958403" cy="40004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33E2C7-E3E6-4D77-9AD8-EC4DB082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58" y="4895628"/>
            <a:ext cx="3102754" cy="13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1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3A4D1-F294-4455-BB29-5F60D1B86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Cube 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9B31-3C65-4934-8819-DE4A8FE94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606" y="3195484"/>
            <a:ext cx="2271252" cy="298465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六个侧面</a:t>
            </a:r>
            <a:r>
              <a:rPr lang="en-US" altLang="zh-CN" sz="2800" dirty="0"/>
              <a:t>….</a:t>
            </a:r>
          </a:p>
          <a:p>
            <a:r>
              <a:rPr lang="zh-CN" altLang="en-US" sz="2800" dirty="0"/>
              <a:t>放在一张展开图上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1E30F2-218A-466A-A394-3005F9C6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691322"/>
            <a:ext cx="6462320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1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1D9E0-FC61-4FAA-830D-0BFAA0CD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Rendering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61BF8-0C0B-4A33-8960-F81BBB309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4F615B-1D6D-420E-921E-FC4B2A3C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52" y="2217563"/>
            <a:ext cx="9898697" cy="41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B9AE3-35B7-4112-BD13-8870C9DB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SkyBox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5E164-11DC-499A-AE1F-47D30156F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Unity</a:t>
            </a:r>
            <a:r>
              <a:rPr lang="zh-CN" altLang="en-US" sz="2800" dirty="0"/>
              <a:t>场景中可以引入天空盒来渲染环境。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9C0FE8-887F-48A0-99FF-F98C16A0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9" y="2348925"/>
            <a:ext cx="2406896" cy="41934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3C25E8-6B97-4E15-9ED8-7EB4A669C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2" t="2151" r="52419" b="48817"/>
          <a:stretch/>
        </p:blipFill>
        <p:spPr>
          <a:xfrm>
            <a:off x="3138881" y="2322575"/>
            <a:ext cx="4552336" cy="41964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1B6A0D-1029-4B8D-8CC4-8B17BFC9B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946" y="2322575"/>
            <a:ext cx="3420559" cy="44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B2ED0-BA1C-4426-A4CB-3CB6B629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A14E06-787D-44FC-953E-8A69EE004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DE3C0D-DD6F-4D88-A64F-E669C711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328" y="1832165"/>
            <a:ext cx="5778375" cy="43479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91022C-93C9-4A46-9506-49EF248F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3" y="1828800"/>
            <a:ext cx="3804250" cy="1600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CB18C-5770-4D52-886B-B28275A84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1" y="3806756"/>
            <a:ext cx="2926088" cy="237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20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015F9-29D8-42E9-A6A9-08E292B0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多米诺骨牌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44F2D2-C1F6-42D5-9F16-43A087EA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59976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终于要进入正题了。。。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3146DA-EF2D-41D7-80B7-75AFEF96C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3" t="8446" r="20833" b="39208"/>
          <a:stretch/>
        </p:blipFill>
        <p:spPr>
          <a:xfrm>
            <a:off x="1043709" y="2428569"/>
            <a:ext cx="9450737" cy="41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95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14FAF-5BCC-4C6A-B34C-850840E9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制作天空盒与材质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AD41B9-D3E7-4097-9D00-B3B65894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9" y="2026555"/>
            <a:ext cx="2835564" cy="4771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13962E-6BBC-4B61-9AB1-6F9CB1FEC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50"/>
          <a:stretch/>
        </p:blipFill>
        <p:spPr>
          <a:xfrm>
            <a:off x="5604845" y="2026555"/>
            <a:ext cx="4104209" cy="40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04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EE155-E59A-4668-8C11-2967ACBC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制作地面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F39BB0-E524-4601-973E-CC59665B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5C5A8E-AF2B-4E24-92E8-34E7BE67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88" y="1828800"/>
            <a:ext cx="4735242" cy="31003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57F074-0AFD-4B8C-8825-B202A530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1" y="1828800"/>
            <a:ext cx="4715350" cy="25030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B183C7-B44A-40B5-BDFD-669A26F12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4" y="4469333"/>
            <a:ext cx="4435652" cy="21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3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EA884-92FE-4A2C-A439-DF388D23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0"/>
            <a:ext cx="9692640" cy="1325562"/>
          </a:xfrm>
        </p:spPr>
        <p:txBody>
          <a:bodyPr/>
          <a:lstStyle/>
          <a:p>
            <a:r>
              <a:rPr lang="zh-CN" altLang="en-US" dirty="0"/>
              <a:t>生成物体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92D01C-E19E-4736-9CC9-E4A111E6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1" y="1394691"/>
            <a:ext cx="10162951" cy="520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619D5-6B45-4874-95F4-5623F952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操纵小球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A15F1C-AB61-4F9F-857A-4583C85A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583709"/>
            <a:ext cx="8595360" cy="259642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没有了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3B791-772F-4B92-85DD-034BDFDC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7777200" cy="10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64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E75ABEB-B910-48FD-BDB9-9526D08F1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 </a:t>
            </a:r>
            <a:r>
              <a:rPr lang="en-US" altLang="zh-CN"/>
              <a:t>For Listening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002BF06-3837-4BB9-A955-EA89DAAF1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18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AF4325-178D-41B2-834E-D7AC4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Rendering Pipeline  </a:t>
            </a:r>
            <a:r>
              <a:rPr lang="zh-CN" altLang="en-US" dirty="0"/>
              <a:t>渲染流水线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B83F20-FDA3-4CD4-B77A-90ED8C02D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250" y="4234722"/>
            <a:ext cx="3785421" cy="206042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Application : CPU</a:t>
            </a:r>
          </a:p>
          <a:p>
            <a:r>
              <a:rPr lang="en-US" altLang="zh-CN" sz="2400" dirty="0"/>
              <a:t>The others : GPU</a:t>
            </a:r>
          </a:p>
          <a:p>
            <a:r>
              <a:rPr lang="en-US" altLang="zh-CN" sz="2400" dirty="0"/>
              <a:t>CPU – </a:t>
            </a:r>
            <a:r>
              <a:rPr lang="en-US" altLang="zh-CN" sz="2400" dirty="0" err="1"/>
              <a:t>Drawcall</a:t>
            </a:r>
            <a:r>
              <a:rPr lang="en-US" altLang="zh-CN" sz="2400" dirty="0"/>
              <a:t> – GPU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1FFB94-5ECB-48C6-83FE-C7BF35585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91" y="1691322"/>
            <a:ext cx="8592541" cy="22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EEC75-9D85-4873-9D0D-37BC4FE6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25396"/>
            <a:ext cx="9692640" cy="1071890"/>
          </a:xfrm>
        </p:spPr>
        <p:txBody>
          <a:bodyPr>
            <a:normAutofit/>
          </a:bodyPr>
          <a:lstStyle/>
          <a:p>
            <a:r>
              <a:rPr lang="en-US" altLang="zh-CN" dirty="0"/>
              <a:t>Geometry Processing  </a:t>
            </a:r>
            <a:r>
              <a:rPr lang="zh-CN" altLang="en-US" dirty="0"/>
              <a:t>几何处理阶段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CF7E13C-31A5-4184-BF2D-078665D1F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470" y="1187312"/>
            <a:ext cx="9028722" cy="173968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9F7F9C-EC6D-4E8D-9E92-6F457D16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2926992"/>
            <a:ext cx="3733725" cy="31444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0FE30E-0FE7-4545-94DA-BCB6768168B5}"/>
              </a:ext>
            </a:extLst>
          </p:cNvPr>
          <p:cNvSpPr txBox="1"/>
          <p:nvPr/>
        </p:nvSpPr>
        <p:spPr>
          <a:xfrm>
            <a:off x="1325263" y="6024718"/>
            <a:ext cx="395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Left : orthographic projection</a:t>
            </a:r>
          </a:p>
          <a:p>
            <a:r>
              <a:rPr lang="en-US" altLang="zh-CN" sz="2000" dirty="0"/>
              <a:t>Right : perspective projection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C5321B-9594-4096-B1EF-F90ABD8A0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831" y="2926992"/>
            <a:ext cx="4973841" cy="16267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628A46-CDB6-495E-96FB-754CC2CBB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92" y="5097805"/>
            <a:ext cx="4642917" cy="15579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F7199C-5861-4444-9656-73B6D638E77F}"/>
              </a:ext>
            </a:extLst>
          </p:cNvPr>
          <p:cNvSpPr txBox="1"/>
          <p:nvPr/>
        </p:nvSpPr>
        <p:spPr>
          <a:xfrm>
            <a:off x="5624052" y="4499197"/>
            <a:ext cx="4082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Clipping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83806A-0F12-485A-885A-3C551A3C4878}"/>
              </a:ext>
            </a:extLst>
          </p:cNvPr>
          <p:cNvSpPr txBox="1"/>
          <p:nvPr/>
        </p:nvSpPr>
        <p:spPr>
          <a:xfrm>
            <a:off x="5723640" y="6345750"/>
            <a:ext cx="4082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Screen Mapping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2895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CF0F7-6645-45B8-AF48-F0457FE4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442450"/>
            <a:ext cx="10492396" cy="122903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Rasterization </a:t>
            </a:r>
            <a:r>
              <a:rPr lang="zh-CN" altLang="en-US" dirty="0"/>
              <a:t>光栅化 </a:t>
            </a:r>
            <a:br>
              <a:rPr lang="en-US" altLang="zh-CN" dirty="0"/>
            </a:br>
            <a:r>
              <a:rPr lang="en-US" altLang="zh-CN" dirty="0"/>
              <a:t>Pixel Processing </a:t>
            </a:r>
            <a:r>
              <a:rPr lang="zh-CN" altLang="en-US" dirty="0"/>
              <a:t>像素处理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3545CF-0B16-4CC2-8B60-722EDCFF5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467" y="1770476"/>
            <a:ext cx="8163694" cy="195148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52B142-2917-4A6C-ADBD-1535AB172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87" y="3614766"/>
            <a:ext cx="2364779" cy="26941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5C3563-D624-4B7B-BF4E-CC1BF786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240" y="3619152"/>
            <a:ext cx="2570054" cy="29249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491090-988D-4534-8F8E-B59C73950021}"/>
              </a:ext>
            </a:extLst>
          </p:cNvPr>
          <p:cNvSpPr txBox="1"/>
          <p:nvPr/>
        </p:nvSpPr>
        <p:spPr>
          <a:xfrm>
            <a:off x="4326210" y="6401739"/>
            <a:ext cx="310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Texture Mapping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873FDC-5893-415D-A824-390A6F9A5F79}"/>
              </a:ext>
            </a:extLst>
          </p:cNvPr>
          <p:cNvSpPr txBox="1"/>
          <p:nvPr/>
        </p:nvSpPr>
        <p:spPr>
          <a:xfrm>
            <a:off x="7432289" y="6401739"/>
            <a:ext cx="2855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Shading</a:t>
            </a:r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145297-BD56-4049-9384-2C4C20E41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53" y="3801536"/>
            <a:ext cx="2364780" cy="21605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3FC4C70-D04E-4FA5-A686-A3D4739E102C}"/>
              </a:ext>
            </a:extLst>
          </p:cNvPr>
          <p:cNvSpPr txBox="1"/>
          <p:nvPr/>
        </p:nvSpPr>
        <p:spPr>
          <a:xfrm>
            <a:off x="935180" y="6344035"/>
            <a:ext cx="310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Rasterization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283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D8C6E-B34C-4912-8B7A-F0EE7C04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流水线总结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6E7DD3-8E7F-497C-B264-48882AA2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77" y="1942970"/>
            <a:ext cx="9605768" cy="39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2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0C609-2F1B-47BE-8AA5-B68F424B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Camera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152CC5-331B-4E80-B19E-C1647FA4A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748" y="2345295"/>
            <a:ext cx="4758813" cy="1325562"/>
          </a:xfrm>
        </p:spPr>
        <p:txBody>
          <a:bodyPr>
            <a:normAutofit fontScale="92500"/>
          </a:bodyPr>
          <a:lstStyle/>
          <a:p>
            <a:r>
              <a:rPr lang="en-US" altLang="zh-CN" sz="2800" dirty="0"/>
              <a:t>Projection : </a:t>
            </a:r>
          </a:p>
          <a:p>
            <a:pPr marL="0" indent="0">
              <a:buNone/>
            </a:pPr>
            <a:r>
              <a:rPr lang="en-US" altLang="zh-CN" sz="2800" dirty="0"/>
              <a:t>orthographic or perspective ? 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66758C-CFBC-4115-9836-5F2A655B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24" y="2345295"/>
            <a:ext cx="4381844" cy="29510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DA277-65F3-4413-B00B-6B59D6AF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32" y="3820814"/>
            <a:ext cx="1897492" cy="1571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AE1A71-C72D-48D5-B556-3B41783E8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63" y="3820814"/>
            <a:ext cx="2128058" cy="15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1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CB558-2AE4-4900-9B6C-99F476D4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Camera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57154-DAC4-4F5D-B5C2-C47E2337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FOV : Field of View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3092B3-00B6-47C0-8F08-ABEE2F15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68" y="2343833"/>
            <a:ext cx="4323022" cy="3474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5B30F9-BB56-4C05-923D-1D3E20008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18" y="2556035"/>
            <a:ext cx="5328328" cy="32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6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51FA6-1002-42CC-A77B-1D858D13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Material </a:t>
            </a:r>
            <a:r>
              <a:rPr lang="zh-CN" altLang="en-US" dirty="0"/>
              <a:t>材质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8FA11-6149-46BA-9D86-1B4FB02EB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材质规定了物体表面的性质，也就是光线和物体作用的方式。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967B07-F45A-445C-BA4F-197A5AD4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03" y="2836104"/>
            <a:ext cx="7504787" cy="3481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0C4632-686B-4177-A3A6-396A9D295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01" y="3507606"/>
            <a:ext cx="2598170" cy="18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34960"/>
      </p:ext>
    </p:extLst>
  </p:cSld>
  <p:clrMapOvr>
    <a:masterClrMapping/>
  </p:clrMapOvr>
</p:sld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风景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TM03457515[[fn=风景]]</Template>
  <TotalTime>230</TotalTime>
  <Words>252</Words>
  <Application>Microsoft Office PowerPoint</Application>
  <PresentationFormat>宽屏</PresentationFormat>
  <Paragraphs>64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Arial</vt:lpstr>
      <vt:lpstr>Bahnschrift SemiBold Condensed</vt:lpstr>
      <vt:lpstr>Bell MT</vt:lpstr>
      <vt:lpstr>Century Schoolbook</vt:lpstr>
      <vt:lpstr>Wingdings 2</vt:lpstr>
      <vt:lpstr>风景</vt:lpstr>
      <vt:lpstr>Introduction to Rendering in Unity</vt:lpstr>
      <vt:lpstr>Rendering</vt:lpstr>
      <vt:lpstr>Rendering Pipeline  渲染流水线</vt:lpstr>
      <vt:lpstr>Geometry Processing  几何处理阶段</vt:lpstr>
      <vt:lpstr>Rasterization 光栅化  Pixel Processing 像素处理</vt:lpstr>
      <vt:lpstr>GPU流水线总结</vt:lpstr>
      <vt:lpstr>Camera</vt:lpstr>
      <vt:lpstr>Camera</vt:lpstr>
      <vt:lpstr>Material 材质 </vt:lpstr>
      <vt:lpstr>PowerPoint 演示文稿</vt:lpstr>
      <vt:lpstr>Microfact Material  微表面</vt:lpstr>
      <vt:lpstr>Measurement</vt:lpstr>
      <vt:lpstr>Shader</vt:lpstr>
      <vt:lpstr>Unity Standard Shader</vt:lpstr>
      <vt:lpstr>Unity Standard Shader</vt:lpstr>
      <vt:lpstr>Texture 纹理</vt:lpstr>
      <vt:lpstr>PowerPoint 演示文稿</vt:lpstr>
      <vt:lpstr>Normal Map</vt:lpstr>
      <vt:lpstr>Cube Map</vt:lpstr>
      <vt:lpstr>SkyBox</vt:lpstr>
      <vt:lpstr>PowerPoint 演示文稿</vt:lpstr>
      <vt:lpstr>多米诺骨牌</vt:lpstr>
      <vt:lpstr>制作天空盒与材质</vt:lpstr>
      <vt:lpstr>制作地面</vt:lpstr>
      <vt:lpstr>生成物体</vt:lpstr>
      <vt:lpstr>操纵小球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Rendering in Unity</dc:title>
  <dc:creator>hlq153@163.com</dc:creator>
  <cp:lastModifiedBy>hlq153@163.com</cp:lastModifiedBy>
  <cp:revision>20</cp:revision>
  <dcterms:created xsi:type="dcterms:W3CDTF">2021-02-19T12:31:54Z</dcterms:created>
  <dcterms:modified xsi:type="dcterms:W3CDTF">2021-02-19T16:25:37Z</dcterms:modified>
</cp:coreProperties>
</file>